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8"/>
  </p:notesMasterIdLst>
  <p:handoutMasterIdLst>
    <p:handoutMasterId r:id="rId39"/>
  </p:handoutMasterIdLst>
  <p:sldIdLst>
    <p:sldId id="2076137917" r:id="rId6"/>
    <p:sldId id="2076137918" r:id="rId7"/>
    <p:sldId id="2076137911" r:id="rId8"/>
    <p:sldId id="1370" r:id="rId9"/>
    <p:sldId id="2076137919" r:id="rId10"/>
    <p:sldId id="2076137922" r:id="rId11"/>
    <p:sldId id="2076137933" r:id="rId12"/>
    <p:sldId id="2076137955" r:id="rId13"/>
    <p:sldId id="2076137923" r:id="rId14"/>
    <p:sldId id="2076137934" r:id="rId15"/>
    <p:sldId id="2076137938" r:id="rId16"/>
    <p:sldId id="288" r:id="rId17"/>
    <p:sldId id="2076136240" r:id="rId18"/>
    <p:sldId id="2076136715" r:id="rId19"/>
    <p:sldId id="2076136716" r:id="rId20"/>
    <p:sldId id="2076137947" r:id="rId21"/>
    <p:sldId id="2076137948" r:id="rId22"/>
    <p:sldId id="2076137949" r:id="rId23"/>
    <p:sldId id="2076137950" r:id="rId24"/>
    <p:sldId id="2076137951" r:id="rId25"/>
    <p:sldId id="2076137952" r:id="rId26"/>
    <p:sldId id="2076137956" r:id="rId27"/>
    <p:sldId id="2076137953" r:id="rId28"/>
    <p:sldId id="2076137924" r:id="rId29"/>
    <p:sldId id="2076137935" r:id="rId30"/>
    <p:sldId id="2076137957" r:id="rId31"/>
    <p:sldId id="2076137954" r:id="rId32"/>
    <p:sldId id="2076137958" r:id="rId33"/>
    <p:sldId id="2076137959" r:id="rId34"/>
    <p:sldId id="2076137960" r:id="rId35"/>
    <p:sldId id="2076137920" r:id="rId36"/>
    <p:sldId id="2076137921" r:id="rId37"/>
  </p:sldIdLst>
  <p:sldSz cx="12436475" cy="6994525"/>
  <p:notesSz cx="6858000" cy="9144000"/>
  <p:custDataLst>
    <p:tags r:id="rId40"/>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5"/>
            <p14:sldId id="2076137923"/>
            <p14:sldId id="2076137934"/>
            <p14:sldId id="2076137938"/>
            <p14:sldId id="288"/>
            <p14:sldId id="2076136240"/>
            <p14:sldId id="2076136715"/>
            <p14:sldId id="2076136716"/>
            <p14:sldId id="2076137947"/>
            <p14:sldId id="2076137948"/>
            <p14:sldId id="2076137949"/>
            <p14:sldId id="2076137950"/>
            <p14:sldId id="2076137951"/>
            <p14:sldId id="2076137952"/>
            <p14:sldId id="2076137956"/>
            <p14:sldId id="2076137953"/>
            <p14:sldId id="2076137924"/>
            <p14:sldId id="2076137935"/>
            <p14:sldId id="2076137957"/>
            <p14:sldId id="2076137954"/>
            <p14:sldId id="2076137958"/>
            <p14:sldId id="2076137959"/>
            <p14:sldId id="2076137960"/>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86" d="100"/>
          <a:sy n="86" d="100"/>
        </p:scale>
        <p:origin x="1560" y="8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commentAuthors" Target="commentAuthors.xml"/></Relationships>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7/22/2020 11:55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7/22/2020 11:54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solliancenet/azure-synapse-analytics-workshop-400/blob/master/day-03/lab06-machine-learning.md#exercise-2---registering-and-using-models-in-synapse-analytic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solliancenet/azure-synapse-analytics-workshop-400/blob/master/artifacts/day-03/lab-06-machine-learning/Lab%2006%20-%20Machine%20Learning.ipynb"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https://github.com/solliancenet/azure-synapse-analytics-workshop-400/blob/master/day-03/lab06-machine-learning.md#exercise-2---registering-and-using-models-in-synapse-analytics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6846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https://github.com/solliancenet/azure-synapse-analytics-workshop-400/blob/master/artifacts/day-03/lab-06-machine-learning/Lab%2006%20-%20Machine%20Learning.ipynb</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51734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06 ex 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85386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7/22/2020 11:54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46233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11:55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73832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Spark.read.sqlanalytics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11:55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42355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18/10/relationships/comments" Target="../comments/modernComment_120_90F54B6C.xm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What is Apache Spark in Azure Synapse Analytics</a:t>
            </a:r>
          </a:p>
        </p:txBody>
      </p:sp>
      <p:pic>
        <p:nvPicPr>
          <p:cNvPr id="3" name="Picture 2">
            <a:extLst>
              <a:ext uri="{FF2B5EF4-FFF2-40B4-BE49-F238E27FC236}">
                <a16:creationId xmlns:a16="http://schemas.microsoft.com/office/drawing/2014/main" id="{1EA1D109-6723-4969-BC80-A0A39B4D836D}"/>
              </a:ext>
            </a:extLst>
          </p:cNvPr>
          <p:cNvPicPr>
            <a:picLocks noChangeAspect="1"/>
          </p:cNvPicPr>
          <p:nvPr/>
        </p:nvPicPr>
        <p:blipFill>
          <a:blip r:embed="rId2"/>
          <a:stretch>
            <a:fillRect/>
          </a:stretch>
        </p:blipFill>
        <p:spPr>
          <a:xfrm>
            <a:off x="835313" y="1439862"/>
            <a:ext cx="9442060" cy="4886593"/>
          </a:xfrm>
          <a:prstGeom prst="rect">
            <a:avLst/>
          </a:prstGeom>
        </p:spPr>
      </p:pic>
    </p:spTree>
    <p:extLst>
      <p:ext uri="{BB962C8B-B14F-4D97-AF65-F5344CB8AC3E}">
        <p14:creationId xmlns:p14="http://schemas.microsoft.com/office/powerpoint/2010/main" val="22570514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Apache Spark Core Concepts</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3360920"/>
          </a:xfrm>
        </p:spPr>
        <p:txBody>
          <a:bodyPr/>
          <a:lstStyle/>
          <a:p>
            <a:r>
              <a:rPr lang="en-US" dirty="0"/>
              <a:t>Boost the performance of big-data analytic applications</a:t>
            </a:r>
          </a:p>
          <a:p>
            <a:endParaRPr lang="en-US" dirty="0"/>
          </a:p>
          <a:p>
            <a:r>
              <a:rPr lang="en-US" dirty="0"/>
              <a:t>Spark pools: when instantiated, is used to create a Spark instance that processes data</a:t>
            </a:r>
          </a:p>
          <a:p>
            <a:endParaRPr lang="en-US" dirty="0"/>
          </a:p>
          <a:p>
            <a:r>
              <a:rPr lang="en-US" dirty="0"/>
              <a:t>Spark instances: created when you connect to a Spark pool, create a session, and run a job</a:t>
            </a:r>
          </a:p>
        </p:txBody>
      </p:sp>
    </p:spTree>
    <p:extLst>
      <p:ext uri="{BB962C8B-B14F-4D97-AF65-F5344CB8AC3E}">
        <p14:creationId xmlns:p14="http://schemas.microsoft.com/office/powerpoint/2010/main" val="33190603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900087" y="2464389"/>
            <a:ext cx="4103863" cy="2722774"/>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224"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114441" y="3201375"/>
            <a:ext cx="1875527" cy="749401"/>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114440" y="2805128"/>
            <a:ext cx="1875527"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562280" y="3403885"/>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311956" y="3645919"/>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114441" y="1593023"/>
            <a:ext cx="1875527" cy="555710"/>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688744" y="947977"/>
            <a:ext cx="1246421" cy="720745"/>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989967" y="1667954"/>
            <a:ext cx="1321988" cy="202924"/>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5052202" y="3950777"/>
            <a:ext cx="0" cy="2980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5052204" y="2148732"/>
            <a:ext cx="1" cy="656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542557" y="2805128"/>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989967" y="2977292"/>
            <a:ext cx="5525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989966" y="3576050"/>
            <a:ext cx="572313" cy="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562282" y="4432145"/>
            <a:ext cx="1149998" cy="38878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364858" y="4776197"/>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989966" y="4623549"/>
            <a:ext cx="572313" cy="2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448615" y="4349217"/>
            <a:ext cx="1430862" cy="55571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712279" y="4626535"/>
            <a:ext cx="736336" cy="5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749141" y="4774522"/>
            <a:ext cx="1284503" cy="154531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114441" y="4248846"/>
            <a:ext cx="2261837" cy="861379"/>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274582" y="5682180"/>
            <a:ext cx="3344154" cy="1014494"/>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400182" y="407192"/>
            <a:ext cx="7587629" cy="62413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3468" spc="-150">
                <a:ln w="3175">
                  <a:noFill/>
                </a:ln>
                <a:solidFill>
                  <a:schemeClr val="tx2"/>
                </a:solidFill>
                <a:ea typeface="+mn-ea"/>
                <a:cs typeface="Segoe UI" pitchFamily="34" charset="0"/>
              </a:rPr>
              <a:t>Spark Notebook Execution with the </a:t>
            </a:r>
            <a:br>
              <a:rPr lang="en-US" sz="3468" spc="-150">
                <a:ln w="3175">
                  <a:noFill/>
                </a:ln>
                <a:solidFill>
                  <a:schemeClr val="tx2"/>
                </a:solidFill>
                <a:ea typeface="+mn-ea"/>
                <a:cs typeface="Segoe UI" pitchFamily="34" charset="0"/>
              </a:rPr>
            </a:br>
            <a:r>
              <a:rPr lang="en-US" sz="3468" spc="-150">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3008" y="1519495"/>
            <a:ext cx="702764" cy="702764"/>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628651" y="4939007"/>
            <a:ext cx="1447" cy="10929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85771" y="3703411"/>
            <a:ext cx="223216" cy="2590636"/>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515529" y="2148732"/>
            <a:ext cx="0" cy="656397"/>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2110" y="2249161"/>
            <a:ext cx="345749" cy="3457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p188="http://schemas.microsoft.com/office/powerpoint/2018/8/main" xmlns="" r:id="rId7"/>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35589" y="283064"/>
            <a:ext cx="10744358" cy="69063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68054" y="1353293"/>
            <a:ext cx="8524260" cy="4731747"/>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32418">
                <a:defRPr/>
              </a:pPr>
              <a:r>
                <a:rPr lang="en-US" sz="1224" b="1">
                  <a:solidFill>
                    <a:prstClr val="black"/>
                  </a:solidFill>
                  <a:latin typeface="Calibri" panose="020F0502020204030204"/>
                </a:rPr>
                <a:t>Spark Instance</a:t>
              </a:r>
            </a:p>
            <a:p>
              <a:pPr algn="ctr" defTabSz="932418">
                <a:defRPr/>
              </a:pPr>
              <a:endParaRPr lang="en-US" sz="1122">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32418">
                <a:defRPr/>
              </a:pPr>
              <a:endParaRPr lang="en-US" sz="102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816">
                  <a:solidFill>
                    <a:schemeClr val="tx1"/>
                  </a:solidFill>
                  <a:latin typeface="Calibri" panose="020F0502020204030204"/>
                </a:rPr>
                <a:t>Hive Metastore</a:t>
              </a:r>
              <a:endParaRPr lang="en-US" sz="816">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32418">
                <a:defRPr/>
              </a:pPr>
              <a:r>
                <a:rPr lang="en-US" sz="102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32418">
                <a:defRPr/>
              </a:pPr>
              <a:r>
                <a:rPr lang="en-US" sz="1071"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32418">
                <a:defRPr/>
              </a:pPr>
              <a:r>
                <a:rPr lang="en-US" sz="1224" b="1">
                  <a:solidFill>
                    <a:prstClr val="white"/>
                  </a:solidFill>
                  <a:latin typeface="Calibri" panose="020F0502020204030204"/>
                </a:rPr>
                <a:t>Synapse Cluster </a:t>
              </a:r>
            </a:p>
            <a:p>
              <a:pPr algn="ctr" defTabSz="932418">
                <a:defRPr/>
              </a:pPr>
              <a:r>
                <a:rPr lang="en-US" sz="1224" b="1">
                  <a:solidFill>
                    <a:prstClr val="white"/>
                  </a:solidFill>
                  <a:latin typeface="Calibri" panose="020F0502020204030204"/>
                </a:rPr>
                <a:t>Service</a:t>
              </a:r>
            </a:p>
            <a:p>
              <a:pPr algn="ctr" defTabSz="932418">
                <a:defRPr/>
              </a:pPr>
              <a:r>
                <a:rPr lang="en-US" sz="1224"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32418">
                <a:defRPr/>
              </a:pPr>
              <a:r>
                <a:rPr lang="en-US" sz="1428">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1224"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141"/>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Create VMs with</a:t>
              </a:r>
            </a:p>
            <a:p>
              <a:pPr defTabSz="932418">
                <a:defRPr/>
              </a:pPr>
              <a:r>
                <a:rPr lang="en-US" sz="1122">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endParaRPr lang="en-US" sz="102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p188="http://schemas.microsoft.com/office/powerpoint/2018/8/main" xmlns=""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13682" y="476012"/>
            <a:ext cx="11461587" cy="544296"/>
          </a:xfrm>
        </p:spPr>
        <p:txBody>
          <a:bodyPr/>
          <a:lstStyle/>
          <a:p>
            <a:r>
              <a:rPr lang="en-US" sz="3468" spc="-150"/>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232181" y="2253751"/>
            <a:ext cx="6574367" cy="3876216"/>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36614" y="1346837"/>
            <a:ext cx="11191056" cy="11471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Provision Spark Pool through Azure Portal with default settings or per requirements </a:t>
            </a:r>
          </a:p>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Basic Settings – Minimum details required from user</a:t>
            </a:r>
          </a:p>
          <a:p>
            <a:pPr marL="0" lvl="1" defTabSz="932384">
              <a:lnSpc>
                <a:spcPct val="90000"/>
              </a:lnSpc>
              <a:spcBef>
                <a:spcPts val="586"/>
              </a:spcBef>
              <a:spcAft>
                <a:spcPts val="612"/>
              </a:spcAft>
              <a:buClrTx/>
              <a:tabLst>
                <a:tab pos="645275" algn="l"/>
              </a:tabLst>
              <a:defRPr/>
            </a:pPr>
            <a:endParaRPr lang="en-US" sz="1632"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390590" y="4758002"/>
            <a:ext cx="6343182" cy="132258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65412" y="5300358"/>
            <a:ext cx="1690915"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956330" y="5419295"/>
            <a:ext cx="434263" cy="13254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390590" y="4377401"/>
            <a:ext cx="6343182" cy="3312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91925" y="4293493"/>
            <a:ext cx="2752543"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5044469" y="4543013"/>
            <a:ext cx="346123" cy="1960"/>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13682" y="476012"/>
            <a:ext cx="11461587" cy="544296"/>
          </a:xfrm>
        </p:spPr>
        <p:txBody>
          <a:bodyPr/>
          <a:lstStyle/>
          <a:p>
            <a:r>
              <a:rPr lang="en-US" sz="3468" spc="-150"/>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6025932" y="1268102"/>
            <a:ext cx="5178259" cy="5517940"/>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331582" y="2122832"/>
            <a:ext cx="1330691" cy="860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36660" y="2717197"/>
            <a:ext cx="4494921" cy="531795"/>
          </a:xfrm>
          <a:prstGeom prst="rect">
            <a:avLst/>
          </a:prstGeom>
          <a:noFill/>
        </p:spPr>
        <p:txBody>
          <a:bodyPr wrap="none" lIns="186494" tIns="149196" rIns="186494" bIns="149196" rtlCol="0">
            <a:spAutoFit/>
          </a:bodyPr>
          <a:lstStyle/>
          <a:p>
            <a:pPr>
              <a:lnSpc>
                <a:spcPct val="90000"/>
              </a:lnSpc>
              <a:spcAft>
                <a:spcPts val="612"/>
              </a:spcAft>
            </a:pPr>
            <a:r>
              <a:rPr lang="en-US" sz="1632">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6093955" y="5833017"/>
            <a:ext cx="5042210" cy="90392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425319" y="6284981"/>
            <a:ext cx="668635"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43196" y="5908349"/>
            <a:ext cx="3882124" cy="762285"/>
          </a:xfrm>
          <a:prstGeom prst="rect">
            <a:avLst/>
          </a:prstGeom>
          <a:noFill/>
        </p:spPr>
        <p:txBody>
          <a:bodyPr wrap="square" lIns="186494" tIns="149196" rIns="186494" bIns="149196" rtlCol="0">
            <a:spAutoFit/>
          </a:bodyPr>
          <a:lstStyle/>
          <a:p>
            <a:pPr>
              <a:lnSpc>
                <a:spcPct val="90000"/>
              </a:lnSpc>
              <a:spcAft>
                <a:spcPts val="612"/>
              </a:spcAft>
            </a:pPr>
            <a:r>
              <a:rPr lang="en-US" sz="1632">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36615" y="1346837"/>
            <a:ext cx="5258150" cy="60269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98945" y="1463213"/>
            <a:ext cx="5314536" cy="4902978"/>
          </a:xfrm>
        </p:spPr>
        <p:txBody>
          <a:bodyPr/>
          <a:lstStyle/>
          <a:p>
            <a:pPr marL="0" lvl="1">
              <a:lnSpc>
                <a:spcPct val="110000"/>
              </a:lnSpc>
              <a:spcBef>
                <a:spcPts val="0"/>
              </a:spcBef>
              <a:spcAft>
                <a:spcPts val="612"/>
              </a:spcAft>
            </a:pPr>
            <a:r>
              <a:rPr lang="en-US" sz="1836">
                <a:solidFill>
                  <a:schemeClr val="tx2"/>
                </a:solidFill>
                <a:latin typeface="+mj-lt"/>
                <a:cs typeface="Segoe UI Semilight" panose="020B0402040204020203" pitchFamily="34" charset="0"/>
              </a:rPr>
              <a:t>Auto-pause </a:t>
            </a:r>
          </a:p>
          <a:p>
            <a:pPr marL="0" lvl="1">
              <a:lnSpc>
                <a:spcPct val="110000"/>
              </a:lnSpc>
              <a:spcBef>
                <a:spcPts val="0"/>
              </a:spcBef>
              <a:spcAft>
                <a:spcPts val="612"/>
              </a:spcAft>
            </a:pPr>
            <a:r>
              <a:rPr lang="en-US" sz="1632"/>
              <a:t>Enables the pool to automatically stop running when no Spark applications (e.g., Notebooks) are running. </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836" err="1">
                <a:solidFill>
                  <a:srgbClr val="3B2E58"/>
                </a:solidFill>
                <a:latin typeface="Segoe UI Semibold"/>
                <a:cs typeface="Segoe UI Semilight" panose="020B0402040204020203" pitchFamily="34" charset="0"/>
              </a:rPr>
              <a:t>Autoscale</a:t>
            </a:r>
            <a:endParaRPr lang="en-US" sz="1836">
              <a:solidFill>
                <a:srgbClr val="3B2E58"/>
              </a:solidFill>
              <a:latin typeface="Segoe UI Semibold"/>
              <a:cs typeface="Segoe UI Semilight" panose="020B0402040204020203" pitchFamily="34" charset="0"/>
            </a:endParaRPr>
          </a:p>
          <a:p>
            <a:pPr marL="0" lvl="1">
              <a:lnSpc>
                <a:spcPct val="110000"/>
              </a:lnSpc>
              <a:spcBef>
                <a:spcPts val="0"/>
              </a:spcBef>
              <a:spcAft>
                <a:spcPts val="612"/>
              </a:spcAft>
            </a:pPr>
            <a:r>
              <a:rPr lang="en-US" sz="1632">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632"/>
              <a:t>Note: Just because a pool is running, does not mean all the nodes allowed to run, according to the scale configuration, are actually running. They will be allocated on demand as new Notebooks are executed, up to the limit configured in </a:t>
            </a:r>
            <a:r>
              <a:rPr lang="en-US" sz="1632" err="1"/>
              <a:t>autoscale</a:t>
            </a:r>
            <a:r>
              <a:rPr lang="en-US" sz="1632"/>
              <a:t>.</a:t>
            </a:r>
          </a:p>
          <a:p>
            <a:pPr marL="0" lvl="1">
              <a:lnSpc>
                <a:spcPct val="110000"/>
              </a:lnSpc>
              <a:spcBef>
                <a:spcPts val="0"/>
              </a:spcBef>
              <a:spcAft>
                <a:spcPts val="612"/>
              </a:spcAft>
            </a:pPr>
            <a:endParaRPr lang="en-US" sz="1632"/>
          </a:p>
          <a:p>
            <a:pPr marL="0" lvl="1">
              <a:lnSpc>
                <a:spcPct val="110000"/>
              </a:lnSpc>
              <a:spcBef>
                <a:spcPts val="0"/>
              </a:spcBef>
              <a:spcAft>
                <a:spcPts val="612"/>
              </a:spcAft>
            </a:pPr>
            <a:endParaRPr lang="en-US" sz="1632"/>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375764" y="3639888"/>
            <a:ext cx="5446846" cy="290435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385286" y="1278741"/>
            <a:ext cx="5437323" cy="2075895"/>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5022914"/>
          </a:xfrm>
        </p:spPr>
        <p:txBody>
          <a:bodyPr/>
          <a:lstStyle/>
          <a:p>
            <a:r>
              <a:rPr lang="en-US" b="1" dirty="0"/>
              <a:t>Spark</a:t>
            </a:r>
            <a:r>
              <a:rPr lang="en-US" sz="2000" b="1" dirty="0"/>
              <a:t> : </a:t>
            </a:r>
            <a:r>
              <a:rPr lang="en-US" sz="2000" dirty="0"/>
              <a:t>Spark 2.4 is the currently supported version.</a:t>
            </a:r>
          </a:p>
          <a:p>
            <a:r>
              <a:rPr lang="en-US" b="1" dirty="0"/>
              <a:t>Operating System </a:t>
            </a:r>
            <a:r>
              <a:rPr lang="en-US" sz="2000" b="1" dirty="0"/>
              <a:t>: </a:t>
            </a:r>
            <a:r>
              <a:rPr lang="en-US" sz="2000" dirty="0"/>
              <a:t>Apache Spark in Azure Synapse runs on Ubuntu version 16.04.</a:t>
            </a:r>
          </a:p>
          <a:p>
            <a:r>
              <a:rPr lang="en-US" b="1" dirty="0"/>
              <a:t>Java</a:t>
            </a:r>
            <a:r>
              <a:rPr lang="en-US" sz="2000" b="1" dirty="0"/>
              <a:t> : </a:t>
            </a:r>
            <a:r>
              <a:rPr lang="en-US" sz="2000" dirty="0"/>
              <a:t>Apache Spark in Azure Synapse includes Java version 1.8.0_222</a:t>
            </a:r>
          </a:p>
          <a:p>
            <a:r>
              <a:rPr lang="en-US" b="1" dirty="0"/>
              <a:t>Scala</a:t>
            </a:r>
            <a:r>
              <a:rPr lang="en-US" sz="2000" b="1" dirty="0"/>
              <a:t> : </a:t>
            </a:r>
            <a:r>
              <a:rPr lang="en-US" sz="2000" dirty="0"/>
              <a:t>Apache Spark in Azure Synapse includes Scala 2.11.12</a:t>
            </a:r>
          </a:p>
          <a:p>
            <a:r>
              <a:rPr lang="en-US" b="1" dirty="0"/>
              <a:t>.NET Core </a:t>
            </a:r>
            <a:r>
              <a:rPr lang="en-US" sz="2000" b="1" dirty="0"/>
              <a:t>: </a:t>
            </a:r>
            <a:r>
              <a:rPr lang="en-US" sz="2000" dirty="0"/>
              <a:t>Apache Spark in Azure Synapse includes .NET Core 3.0</a:t>
            </a:r>
          </a:p>
          <a:p>
            <a:r>
              <a:rPr lang="en-US" sz="2000" b="1" dirty="0"/>
              <a:t>.</a:t>
            </a:r>
            <a:r>
              <a:rPr lang="en-US" b="1" dirty="0"/>
              <a:t>NET Support for Apache Spark</a:t>
            </a:r>
            <a:r>
              <a:rPr lang="en-US" sz="2000" b="1" dirty="0"/>
              <a:t>: </a:t>
            </a:r>
            <a:r>
              <a:rPr lang="en-US" sz="2000" dirty="0"/>
              <a:t>Azure Synapse includes .NET Support for Apache Spark 0.11.0</a:t>
            </a:r>
          </a:p>
          <a:p>
            <a:r>
              <a:rPr lang="en-US" b="1" dirty="0"/>
              <a:t>Delta Lake</a:t>
            </a:r>
            <a:r>
              <a:rPr lang="en-US" sz="2000" b="1" dirty="0"/>
              <a:t>: </a:t>
            </a:r>
            <a:r>
              <a:rPr lang="en-US" sz="2000" dirty="0"/>
              <a:t>Synapse Analytics includes support for Delta Lake 0.6.0</a:t>
            </a:r>
          </a:p>
          <a:p>
            <a:r>
              <a:rPr lang="en-US" sz="3200" b="1" dirty="0"/>
              <a:t>Python</a:t>
            </a:r>
            <a:r>
              <a:rPr lang="en-US" sz="2000" b="1" dirty="0"/>
              <a:t>: </a:t>
            </a:r>
            <a:r>
              <a:rPr lang="en-US" sz="2000" dirty="0"/>
              <a:t>Apache Spark in Azure Synapse includes an installation of Python version 3.6.1</a:t>
            </a:r>
          </a:p>
          <a:p>
            <a:r>
              <a:rPr lang="en-US" sz="3200" b="1" dirty="0"/>
              <a:t>Scala and Java libraries</a:t>
            </a:r>
          </a:p>
        </p:txBody>
      </p:sp>
    </p:spTree>
    <p:extLst>
      <p:ext uri="{BB962C8B-B14F-4D97-AF65-F5344CB8AC3E}">
        <p14:creationId xmlns:p14="http://schemas.microsoft.com/office/powerpoint/2010/main" val="1126336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b="1" dirty="0"/>
              <a:t>What is Delta Lake?</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600059" y="2569987"/>
            <a:ext cx="11422508" cy="3081293"/>
          </a:xfrm>
        </p:spPr>
        <p:txBody>
          <a:bodyPr numCol="2"/>
          <a:lstStyle/>
          <a:p>
            <a:pPr marL="0" lvl="1">
              <a:lnSpc>
                <a:spcPct val="110000"/>
              </a:lnSpc>
              <a:spcBef>
                <a:spcPts val="0"/>
              </a:spcBef>
              <a:spcAft>
                <a:spcPts val="612"/>
              </a:spcAft>
            </a:pPr>
            <a:r>
              <a:rPr lang="en-US" sz="1632" dirty="0"/>
              <a:t>Key Features</a:t>
            </a:r>
          </a:p>
          <a:p>
            <a:pPr marL="342900" lvl="1" indent="-342900">
              <a:lnSpc>
                <a:spcPct val="110000"/>
              </a:lnSpc>
              <a:spcBef>
                <a:spcPts val="0"/>
              </a:spcBef>
              <a:spcAft>
                <a:spcPts val="612"/>
              </a:spcAft>
              <a:buFont typeface="Arial" panose="020B0604020202020204" pitchFamily="34" charset="0"/>
              <a:buChar char="•"/>
            </a:pPr>
            <a:r>
              <a:rPr lang="en-US" b="1" dirty="0"/>
              <a:t>ACID Transactions</a:t>
            </a:r>
          </a:p>
          <a:p>
            <a:pPr marL="342900" lvl="1" indent="-342900">
              <a:lnSpc>
                <a:spcPct val="110000"/>
              </a:lnSpc>
              <a:spcBef>
                <a:spcPts val="0"/>
              </a:spcBef>
              <a:spcAft>
                <a:spcPts val="612"/>
              </a:spcAft>
              <a:buFont typeface="Arial" panose="020B0604020202020204" pitchFamily="34" charset="0"/>
              <a:buChar char="•"/>
            </a:pPr>
            <a:r>
              <a:rPr lang="en-US" b="1" dirty="0"/>
              <a:t>Scalable Metadata Handling</a:t>
            </a:r>
          </a:p>
          <a:p>
            <a:pPr marL="342900" lvl="1" indent="-342900">
              <a:lnSpc>
                <a:spcPct val="110000"/>
              </a:lnSpc>
              <a:spcBef>
                <a:spcPts val="0"/>
              </a:spcBef>
              <a:spcAft>
                <a:spcPts val="612"/>
              </a:spcAft>
              <a:buFont typeface="Arial" panose="020B0604020202020204" pitchFamily="34" charset="0"/>
              <a:buChar char="•"/>
            </a:pPr>
            <a:r>
              <a:rPr lang="en-US" b="1" dirty="0"/>
              <a:t>Time Travel (data versioning)</a:t>
            </a:r>
          </a:p>
          <a:p>
            <a:pPr marL="342900" lvl="1" indent="-342900">
              <a:lnSpc>
                <a:spcPct val="110000"/>
              </a:lnSpc>
              <a:spcBef>
                <a:spcPts val="0"/>
              </a:spcBef>
              <a:spcAft>
                <a:spcPts val="612"/>
              </a:spcAft>
              <a:buFont typeface="Arial" panose="020B0604020202020204" pitchFamily="34" charset="0"/>
              <a:buChar char="•"/>
            </a:pPr>
            <a:r>
              <a:rPr lang="en-US" b="1" dirty="0"/>
              <a:t>Open Format</a:t>
            </a:r>
          </a:p>
          <a:p>
            <a:pPr marL="342900" lvl="1" indent="-342900">
              <a:lnSpc>
                <a:spcPct val="110000"/>
              </a:lnSpc>
              <a:spcBef>
                <a:spcPts val="0"/>
              </a:spcBef>
              <a:spcAft>
                <a:spcPts val="612"/>
              </a:spcAft>
              <a:buFont typeface="Arial" panose="020B0604020202020204" pitchFamily="34" charset="0"/>
              <a:buChar char="•"/>
            </a:pPr>
            <a:r>
              <a:rPr lang="en-US" b="1" dirty="0"/>
              <a:t>Unified Batch and Streaming Source and Sink</a:t>
            </a:r>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r>
              <a:rPr lang="en-US" b="1" dirty="0"/>
              <a:t>Schema Enforcement</a:t>
            </a:r>
          </a:p>
          <a:p>
            <a:pPr marL="342900" lvl="1" indent="-342900">
              <a:lnSpc>
                <a:spcPct val="110000"/>
              </a:lnSpc>
              <a:spcBef>
                <a:spcPts val="0"/>
              </a:spcBef>
              <a:spcAft>
                <a:spcPts val="612"/>
              </a:spcAft>
              <a:buFont typeface="Arial" panose="020B0604020202020204" pitchFamily="34" charset="0"/>
              <a:buChar char="•"/>
            </a:pPr>
            <a:r>
              <a:rPr lang="en-US" b="1" dirty="0"/>
              <a:t>Schema Evolution</a:t>
            </a:r>
          </a:p>
          <a:p>
            <a:pPr marL="342900" lvl="1" indent="-342900">
              <a:lnSpc>
                <a:spcPct val="110000"/>
              </a:lnSpc>
              <a:spcBef>
                <a:spcPts val="0"/>
              </a:spcBef>
              <a:spcAft>
                <a:spcPts val="612"/>
              </a:spcAft>
              <a:buFont typeface="Arial" panose="020B0604020202020204" pitchFamily="34" charset="0"/>
              <a:buChar char="•"/>
            </a:pPr>
            <a:r>
              <a:rPr lang="en-US" b="1" dirty="0"/>
              <a:t>Audit History</a:t>
            </a:r>
          </a:p>
          <a:p>
            <a:pPr marL="342900" lvl="1" indent="-342900">
              <a:lnSpc>
                <a:spcPct val="110000"/>
              </a:lnSpc>
              <a:spcBef>
                <a:spcPts val="0"/>
              </a:spcBef>
              <a:spcAft>
                <a:spcPts val="612"/>
              </a:spcAft>
              <a:buFont typeface="Arial" panose="020B0604020202020204" pitchFamily="34" charset="0"/>
              <a:buChar char="•"/>
            </a:pPr>
            <a:r>
              <a:rPr lang="en-US" b="1" dirty="0"/>
              <a:t>Updates and Deletes</a:t>
            </a:r>
          </a:p>
          <a:p>
            <a:pPr marL="342900" lvl="1" indent="-342900">
              <a:lnSpc>
                <a:spcPct val="110000"/>
              </a:lnSpc>
              <a:spcBef>
                <a:spcPts val="0"/>
              </a:spcBef>
              <a:spcAft>
                <a:spcPts val="612"/>
              </a:spcAft>
              <a:buFont typeface="Arial" panose="020B0604020202020204" pitchFamily="34" charset="0"/>
              <a:buChar char="•"/>
            </a:pPr>
            <a:r>
              <a:rPr lang="en-US" b="1" dirty="0"/>
              <a:t>100% Compatible with Apache Spark API</a:t>
            </a:r>
          </a:p>
          <a:p>
            <a:pPr marL="0" lvl="1">
              <a:lnSpc>
                <a:spcPct val="110000"/>
              </a:lnSpc>
              <a:spcBef>
                <a:spcPts val="0"/>
              </a:spcBef>
              <a:spcAft>
                <a:spcPts val="612"/>
              </a:spcAft>
            </a:pPr>
            <a:endParaRPr lang="en-US" sz="1632" dirty="0"/>
          </a:p>
        </p:txBody>
      </p:sp>
      <p:sp>
        <p:nvSpPr>
          <p:cNvPr id="6" name="Text Placeholder 7">
            <a:extLst>
              <a:ext uri="{FF2B5EF4-FFF2-40B4-BE49-F238E27FC236}">
                <a16:creationId xmlns:a16="http://schemas.microsoft.com/office/drawing/2014/main" id="{F01F8EB6-CB6A-40B8-8F4F-8D46DDB37408}"/>
              </a:ext>
            </a:extLst>
          </p:cNvPr>
          <p:cNvSpPr txBox="1">
            <a:spLocks/>
          </p:cNvSpPr>
          <p:nvPr/>
        </p:nvSpPr>
        <p:spPr>
          <a:xfrm>
            <a:off x="600059" y="1135062"/>
            <a:ext cx="11422508" cy="1590628"/>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a:lnSpc>
                <a:spcPct val="110000"/>
              </a:lnSpc>
              <a:spcBef>
                <a:spcPts val="0"/>
              </a:spcBef>
              <a:spcAft>
                <a:spcPts val="612"/>
              </a:spcAft>
            </a:pPr>
            <a:r>
              <a:rPr lang="en-US" sz="1632" dirty="0"/>
              <a:t>Azure Synapse Analytics is compatible with Linux Foundation Delta Lake. Delta Lake is an open-source storage layer that brings ACID (atomicity, consistency, isolation, and durability) transactions to Apache Spark and big data workloads..</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spTree>
    <p:extLst>
      <p:ext uri="{BB962C8B-B14F-4D97-AF65-F5344CB8AC3E}">
        <p14:creationId xmlns:p14="http://schemas.microsoft.com/office/powerpoint/2010/main" val="491932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98505" y="1839968"/>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DataSets,RDDs</a:t>
            </a:r>
            <a:endParaRPr lang="en-US" sz="2000" dirty="0"/>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Tree>
    <p:extLst>
      <p:ext uri="{BB962C8B-B14F-4D97-AF65-F5344CB8AC3E}">
        <p14:creationId xmlns:p14="http://schemas.microsoft.com/office/powerpoint/2010/main" val="23579952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4E5C-10BF-4CE8-AA60-4E928499B354}"/>
              </a:ext>
            </a:extLst>
          </p:cNvPr>
          <p:cNvSpPr>
            <a:spLocks noGrp="1"/>
          </p:cNvSpPr>
          <p:nvPr>
            <p:ph type="title"/>
          </p:nvPr>
        </p:nvSpPr>
        <p:spPr>
          <a:xfrm>
            <a:off x="600059" y="466301"/>
            <a:ext cx="11239464" cy="1661993"/>
          </a:xfrm>
        </p:spPr>
        <p:txBody>
          <a:bodyPr/>
          <a:lstStyle/>
          <a:p>
            <a:r>
              <a:rPr lang="en-US" b="1" dirty="0"/>
              <a:t>Automatically scale Azure Synapse Analytics Apache Spark pools</a:t>
            </a:r>
            <a:br>
              <a:rPr lang="en-US" b="1" dirty="0"/>
            </a:br>
            <a:endParaRPr lang="en-US" dirty="0"/>
          </a:p>
        </p:txBody>
      </p:sp>
      <p:sp>
        <p:nvSpPr>
          <p:cNvPr id="3" name="Text Placeholder 2">
            <a:extLst>
              <a:ext uri="{FF2B5EF4-FFF2-40B4-BE49-F238E27FC236}">
                <a16:creationId xmlns:a16="http://schemas.microsoft.com/office/drawing/2014/main" id="{02A5F193-8BB3-4C0D-8C71-2D5753C6B4CD}"/>
              </a:ext>
            </a:extLst>
          </p:cNvPr>
          <p:cNvSpPr>
            <a:spLocks noGrp="1"/>
          </p:cNvSpPr>
          <p:nvPr>
            <p:ph type="body" sz="quarter" idx="10"/>
          </p:nvPr>
        </p:nvSpPr>
        <p:spPr>
          <a:xfrm>
            <a:off x="598148" y="1462924"/>
            <a:ext cx="11239464" cy="4998291"/>
          </a:xfrm>
        </p:spPr>
        <p:txBody>
          <a:bodyPr/>
          <a:lstStyle/>
          <a:p>
            <a:endParaRPr lang="en-US" dirty="0"/>
          </a:p>
          <a:p>
            <a:r>
              <a:rPr lang="en-US" b="1" dirty="0"/>
              <a:t>Metrics monitoring</a:t>
            </a:r>
          </a:p>
          <a:p>
            <a:br>
              <a:rPr lang="en-US" b="1" dirty="0"/>
            </a:br>
            <a:r>
              <a:rPr lang="en-US" b="1" dirty="0"/>
              <a:t>Load-based scale conditions</a:t>
            </a:r>
          </a:p>
          <a:p>
            <a:endParaRPr lang="en-US" b="1" dirty="0"/>
          </a:p>
          <a:p>
            <a:r>
              <a:rPr lang="en-US" b="1" dirty="0"/>
              <a:t>Best practices</a:t>
            </a:r>
          </a:p>
          <a:p>
            <a:r>
              <a:rPr lang="en-US" b="1" dirty="0"/>
              <a:t>	Consider the latency of scale up or scale down operations</a:t>
            </a:r>
          </a:p>
          <a:p>
            <a:r>
              <a:rPr lang="en-US" b="1" dirty="0"/>
              <a:t>	Preparation for scaling down</a:t>
            </a:r>
          </a:p>
          <a:p>
            <a:endParaRPr lang="en-US" b="1" dirty="0"/>
          </a:p>
          <a:p>
            <a:endParaRPr lang="en-US" dirty="0"/>
          </a:p>
        </p:txBody>
      </p:sp>
    </p:spTree>
    <p:extLst>
      <p:ext uri="{BB962C8B-B14F-4D97-AF65-F5344CB8AC3E}">
        <p14:creationId xmlns:p14="http://schemas.microsoft.com/office/powerpoint/2010/main" val="32422776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4E92-F583-45EB-BCC1-706DD8EDE98A}"/>
              </a:ext>
            </a:extLst>
          </p:cNvPr>
          <p:cNvSpPr>
            <a:spLocks noGrp="1"/>
          </p:cNvSpPr>
          <p:nvPr>
            <p:ph type="title"/>
          </p:nvPr>
        </p:nvSpPr>
        <p:spPr>
          <a:xfrm>
            <a:off x="600059" y="466301"/>
            <a:ext cx="11239464" cy="553998"/>
          </a:xfrm>
        </p:spPr>
        <p:txBody>
          <a:bodyPr/>
          <a:lstStyle/>
          <a:p>
            <a:r>
              <a:rPr lang="en-US" dirty="0"/>
              <a:t>Development: </a:t>
            </a:r>
            <a:r>
              <a:rPr lang="en-US" b="1" dirty="0"/>
              <a:t>Bring data to a notebook</a:t>
            </a:r>
            <a:endParaRPr lang="en-US" dirty="0"/>
          </a:p>
        </p:txBody>
      </p:sp>
      <p:pic>
        <p:nvPicPr>
          <p:cNvPr id="4" name="Picture 3">
            <a:extLst>
              <a:ext uri="{FF2B5EF4-FFF2-40B4-BE49-F238E27FC236}">
                <a16:creationId xmlns:a16="http://schemas.microsoft.com/office/drawing/2014/main" id="{0C0A3461-7390-4F68-A85E-9A77BEFA50C0}"/>
              </a:ext>
            </a:extLst>
          </p:cNvPr>
          <p:cNvPicPr>
            <a:picLocks noChangeAspect="1"/>
          </p:cNvPicPr>
          <p:nvPr/>
        </p:nvPicPr>
        <p:blipFill>
          <a:blip r:embed="rId3"/>
          <a:stretch>
            <a:fillRect/>
          </a:stretch>
        </p:blipFill>
        <p:spPr>
          <a:xfrm>
            <a:off x="410596" y="1439862"/>
            <a:ext cx="5621447" cy="2262871"/>
          </a:xfrm>
          <a:prstGeom prst="rect">
            <a:avLst/>
          </a:prstGeom>
        </p:spPr>
      </p:pic>
      <p:pic>
        <p:nvPicPr>
          <p:cNvPr id="5" name="Picture 4">
            <a:extLst>
              <a:ext uri="{FF2B5EF4-FFF2-40B4-BE49-F238E27FC236}">
                <a16:creationId xmlns:a16="http://schemas.microsoft.com/office/drawing/2014/main" id="{A9889FF6-D07D-4095-B187-408E15DD3DE7}"/>
              </a:ext>
            </a:extLst>
          </p:cNvPr>
          <p:cNvPicPr>
            <a:picLocks noChangeAspect="1"/>
          </p:cNvPicPr>
          <p:nvPr/>
        </p:nvPicPr>
        <p:blipFill>
          <a:blip r:embed="rId4"/>
          <a:stretch>
            <a:fillRect/>
          </a:stretch>
        </p:blipFill>
        <p:spPr>
          <a:xfrm>
            <a:off x="6376958" y="1412202"/>
            <a:ext cx="6032043" cy="2692304"/>
          </a:xfrm>
          <a:prstGeom prst="rect">
            <a:avLst/>
          </a:prstGeom>
        </p:spPr>
      </p:pic>
      <p:pic>
        <p:nvPicPr>
          <p:cNvPr id="6" name="Picture 5">
            <a:extLst>
              <a:ext uri="{FF2B5EF4-FFF2-40B4-BE49-F238E27FC236}">
                <a16:creationId xmlns:a16="http://schemas.microsoft.com/office/drawing/2014/main" id="{C1A0935F-B6CB-47A8-A53F-1B09D27CE80F}"/>
              </a:ext>
            </a:extLst>
          </p:cNvPr>
          <p:cNvPicPr>
            <a:picLocks noChangeAspect="1"/>
          </p:cNvPicPr>
          <p:nvPr/>
        </p:nvPicPr>
        <p:blipFill>
          <a:blip r:embed="rId5"/>
          <a:stretch>
            <a:fillRect/>
          </a:stretch>
        </p:blipFill>
        <p:spPr>
          <a:xfrm>
            <a:off x="401948" y="3878262"/>
            <a:ext cx="5940815" cy="2262871"/>
          </a:xfrm>
          <a:prstGeom prst="rect">
            <a:avLst/>
          </a:prstGeom>
        </p:spPr>
      </p:pic>
    </p:spTree>
    <p:extLst>
      <p:ext uri="{BB962C8B-B14F-4D97-AF65-F5344CB8AC3E}">
        <p14:creationId xmlns:p14="http://schemas.microsoft.com/office/powerpoint/2010/main" val="21708901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4E92-F583-45EB-BCC1-706DD8EDE98A}"/>
              </a:ext>
            </a:extLst>
          </p:cNvPr>
          <p:cNvSpPr>
            <a:spLocks noGrp="1"/>
          </p:cNvSpPr>
          <p:nvPr>
            <p:ph type="title"/>
          </p:nvPr>
        </p:nvSpPr>
        <p:spPr/>
        <p:txBody>
          <a:bodyPr/>
          <a:lstStyle/>
          <a:p>
            <a:r>
              <a:rPr lang="en-US" dirty="0"/>
              <a:t>Development: </a:t>
            </a:r>
            <a:r>
              <a:rPr lang="en-US" b="1" dirty="0"/>
              <a:t>Bring data to a notebook</a:t>
            </a:r>
            <a:endParaRPr lang="en-US" dirty="0"/>
          </a:p>
        </p:txBody>
      </p:sp>
      <p:sp>
        <p:nvSpPr>
          <p:cNvPr id="3" name="Text Placeholder 2">
            <a:extLst>
              <a:ext uri="{FF2B5EF4-FFF2-40B4-BE49-F238E27FC236}">
                <a16:creationId xmlns:a16="http://schemas.microsoft.com/office/drawing/2014/main" id="{FA072D55-53B4-4DAE-A7D9-0108C797BE96}"/>
              </a:ext>
            </a:extLst>
          </p:cNvPr>
          <p:cNvSpPr>
            <a:spLocks noGrp="1"/>
          </p:cNvSpPr>
          <p:nvPr>
            <p:ph type="body" sz="quarter" idx="10"/>
          </p:nvPr>
        </p:nvSpPr>
        <p:spPr>
          <a:xfrm>
            <a:off x="598148" y="1462924"/>
            <a:ext cx="11239464" cy="430887"/>
          </a:xfrm>
        </p:spPr>
        <p:txBody>
          <a:bodyPr/>
          <a:lstStyle/>
          <a:p>
            <a:r>
              <a:rPr lang="en-US" dirty="0"/>
              <a:t>SQL Analytics Provider for Spark</a:t>
            </a:r>
          </a:p>
        </p:txBody>
      </p:sp>
    </p:spTree>
    <p:extLst>
      <p:ext uri="{BB962C8B-B14F-4D97-AF65-F5344CB8AC3E}">
        <p14:creationId xmlns:p14="http://schemas.microsoft.com/office/powerpoint/2010/main" val="24197184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2"/>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632231" y="4878199"/>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3"/>
          <a:stretch>
            <a:fillRect/>
          </a:stretch>
        </p:blipFill>
        <p:spPr>
          <a:xfrm>
            <a:off x="8665622" y="1486877"/>
            <a:ext cx="2884473" cy="2824707"/>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8665622" y="4570422"/>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1928733"/>
          </a:xfrm>
        </p:spPr>
        <p:txBody>
          <a:bodyPr/>
          <a:lstStyle/>
          <a:p>
            <a:pPr marL="12305" indent="0">
              <a:spcBef>
                <a:spcPts val="790"/>
              </a:spcBef>
              <a:buNone/>
              <a:tabLst>
                <a:tab pos="246750" algn="l"/>
              </a:tabLst>
            </a:pPr>
            <a:r>
              <a:rPr lang="en-US" dirty="0"/>
              <a:t>Spark </a:t>
            </a:r>
            <a:r>
              <a:rPr lang="en-US" dirty="0" err="1"/>
              <a:t>Mllib</a:t>
            </a:r>
            <a:endParaRPr lang="en-US" dirty="0"/>
          </a:p>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6ACF-4CA8-4398-ACCD-A08AC0C99D81}"/>
              </a:ext>
            </a:extLst>
          </p:cNvPr>
          <p:cNvSpPr>
            <a:spLocks noGrp="1"/>
          </p:cNvSpPr>
          <p:nvPr>
            <p:ph type="title"/>
          </p:nvPr>
        </p:nvSpPr>
        <p:spPr/>
        <p:txBody>
          <a:bodyPr/>
          <a:lstStyle/>
          <a:p>
            <a:r>
              <a:rPr lang="en-US" dirty="0"/>
              <a:t>PREDICT function in SQL Pool</a:t>
            </a:r>
          </a:p>
        </p:txBody>
      </p:sp>
      <p:sp>
        <p:nvSpPr>
          <p:cNvPr id="3" name="Text Placeholder 2">
            <a:extLst>
              <a:ext uri="{FF2B5EF4-FFF2-40B4-BE49-F238E27FC236}">
                <a16:creationId xmlns:a16="http://schemas.microsoft.com/office/drawing/2014/main" id="{FC1632E0-3732-4995-922F-BD77D299215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7735203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0D91-040E-4A2C-AF8B-F3EB68B4CD4A}"/>
              </a:ext>
            </a:extLst>
          </p:cNvPr>
          <p:cNvSpPr>
            <a:spLocks noGrp="1"/>
          </p:cNvSpPr>
          <p:nvPr>
            <p:ph type="title"/>
          </p:nvPr>
        </p:nvSpPr>
        <p:spPr>
          <a:xfrm>
            <a:off x="600059" y="466301"/>
            <a:ext cx="11239464" cy="1107996"/>
          </a:xfrm>
        </p:spPr>
        <p:txBody>
          <a:bodyPr/>
          <a:lstStyle/>
          <a:p>
            <a:r>
              <a:rPr lang="en-US" b="1" dirty="0"/>
              <a:t>Exploratory data analysis</a:t>
            </a:r>
            <a:br>
              <a:rPr lang="en-US" b="1" dirty="0"/>
            </a:br>
            <a:endParaRPr lang="en-US" dirty="0"/>
          </a:p>
        </p:txBody>
      </p:sp>
      <p:sp>
        <p:nvSpPr>
          <p:cNvPr id="3" name="Text Placeholder 2">
            <a:extLst>
              <a:ext uri="{FF2B5EF4-FFF2-40B4-BE49-F238E27FC236}">
                <a16:creationId xmlns:a16="http://schemas.microsoft.com/office/drawing/2014/main" id="{F1CDE0C7-0D94-4003-B01D-A1B43098DC3A}"/>
              </a:ext>
            </a:extLst>
          </p:cNvPr>
          <p:cNvSpPr>
            <a:spLocks noGrp="1"/>
          </p:cNvSpPr>
          <p:nvPr>
            <p:ph type="body" sz="quarter" idx="10"/>
          </p:nvPr>
        </p:nvSpPr>
        <p:spPr>
          <a:xfrm>
            <a:off x="576650" y="1861483"/>
            <a:ext cx="11239464" cy="307777"/>
          </a:xfrm>
        </p:spPr>
        <p:txBody>
          <a:bodyPr/>
          <a:lstStyle/>
          <a:p>
            <a:endParaRPr lang="en-US" sz="2000" dirty="0"/>
          </a:p>
        </p:txBody>
      </p:sp>
    </p:spTree>
    <p:extLst>
      <p:ext uri="{BB962C8B-B14F-4D97-AF65-F5344CB8AC3E}">
        <p14:creationId xmlns:p14="http://schemas.microsoft.com/office/powerpoint/2010/main" val="22645650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974F-AB41-4ECB-891B-72652268F339}"/>
              </a:ext>
            </a:extLst>
          </p:cNvPr>
          <p:cNvSpPr>
            <a:spLocks noGrp="1"/>
          </p:cNvSpPr>
          <p:nvPr>
            <p:ph type="title"/>
          </p:nvPr>
        </p:nvSpPr>
        <p:spPr/>
        <p:txBody>
          <a:bodyPr/>
          <a:lstStyle/>
          <a:p>
            <a:r>
              <a:rPr lang="en-US" dirty="0"/>
              <a:t>Using </a:t>
            </a:r>
            <a:r>
              <a:rPr lang="en-US" dirty="0" err="1"/>
              <a:t>AutoML</a:t>
            </a:r>
            <a:r>
              <a:rPr lang="en-US" dirty="0"/>
              <a:t> from Synapse Spark</a:t>
            </a:r>
          </a:p>
        </p:txBody>
      </p:sp>
      <p:sp>
        <p:nvSpPr>
          <p:cNvPr id="3" name="Text Placeholder 2">
            <a:extLst>
              <a:ext uri="{FF2B5EF4-FFF2-40B4-BE49-F238E27FC236}">
                <a16:creationId xmlns:a16="http://schemas.microsoft.com/office/drawing/2014/main" id="{1481DA59-D284-47B3-8CD0-809EC79CEEE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15992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F7F81-9D7C-4C0D-9709-96F750A6EDED}"/>
              </a:ext>
            </a:extLst>
          </p:cNvPr>
          <p:cNvSpPr>
            <a:spLocks noGrp="1"/>
          </p:cNvSpPr>
          <p:nvPr>
            <p:ph type="title"/>
          </p:nvPr>
        </p:nvSpPr>
        <p:spPr/>
        <p:txBody>
          <a:bodyPr/>
          <a:lstStyle/>
          <a:p>
            <a:r>
              <a:rPr lang="en-US" dirty="0"/>
              <a:t>Deploying models to SQL Pools</a:t>
            </a:r>
          </a:p>
        </p:txBody>
      </p:sp>
      <p:sp>
        <p:nvSpPr>
          <p:cNvPr id="3" name="Text Placeholder 2">
            <a:extLst>
              <a:ext uri="{FF2B5EF4-FFF2-40B4-BE49-F238E27FC236}">
                <a16:creationId xmlns:a16="http://schemas.microsoft.com/office/drawing/2014/main" id="{7FB3BAC9-D9DF-4E93-8511-6EE39320ED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34326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it-IT" b="1" dirty="0"/>
              <a:t>Teams 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5866-A457-4B58-A000-4700992067D3}"/>
              </a:ext>
            </a:extLst>
          </p:cNvPr>
          <p:cNvSpPr>
            <a:spLocks noGrp="1"/>
          </p:cNvSpPr>
          <p:nvPr>
            <p:ph type="title"/>
          </p:nvPr>
        </p:nvSpPr>
        <p:spPr/>
        <p:txBody>
          <a:bodyPr/>
          <a:lstStyle/>
          <a:p>
            <a:r>
              <a:rPr lang="en-US" dirty="0"/>
              <a:t>Train a recommender using Spark </a:t>
            </a:r>
            <a:r>
              <a:rPr lang="en-US" dirty="0" err="1"/>
              <a:t>MLlib</a:t>
            </a:r>
            <a:endParaRPr lang="en-US" dirty="0"/>
          </a:p>
        </p:txBody>
      </p:sp>
      <p:sp>
        <p:nvSpPr>
          <p:cNvPr id="3" name="Text Placeholder 2">
            <a:extLst>
              <a:ext uri="{FF2B5EF4-FFF2-40B4-BE49-F238E27FC236}">
                <a16:creationId xmlns:a16="http://schemas.microsoft.com/office/drawing/2014/main" id="{EA0DCE47-752C-46D9-9E79-EE7350F0EFB4}"/>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802420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Team Data Science Process </a:t>
            </a:r>
          </a:p>
          <a:p>
            <a:pPr marL="287338" lvl="1" indent="0">
              <a:buNone/>
            </a:pPr>
            <a:r>
              <a:rPr lang="en-US" sz="1800" dirty="0">
                <a:solidFill>
                  <a:schemeClr val="tx1"/>
                </a:solidFill>
              </a:rPr>
              <a:t>Key components of the TDSP</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Team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endParaRPr spc="-41" dirty="0"/>
          </a:p>
        </p:txBody>
      </p:sp>
      <p:sp>
        <p:nvSpPr>
          <p:cNvPr id="5" name="Text Placeholder 4">
            <a:extLst>
              <a:ext uri="{FF2B5EF4-FFF2-40B4-BE49-F238E27FC236}">
                <a16:creationId xmlns:a16="http://schemas.microsoft.com/office/drawing/2014/main" id="{4F8F4968-0444-4BF3-BB67-042358EECDE2}"/>
              </a:ext>
            </a:extLst>
          </p:cNvPr>
          <p:cNvSpPr>
            <a:spLocks noGrp="1"/>
          </p:cNvSpPr>
          <p:nvPr>
            <p:ph type="body" sz="quarter" idx="10"/>
          </p:nvPr>
        </p:nvSpPr>
        <p:spPr/>
        <p:txBody>
          <a:bodyPr/>
          <a:lstStyle/>
          <a:p>
            <a:endParaRPr lang="en-US"/>
          </a:p>
        </p:txBody>
      </p:sp>
      <p:pic>
        <p:nvPicPr>
          <p:cNvPr id="1026" name="Picture 2" descr="TDSP-Lifecycle2">
            <a:extLst>
              <a:ext uri="{FF2B5EF4-FFF2-40B4-BE49-F238E27FC236}">
                <a16:creationId xmlns:a16="http://schemas.microsoft.com/office/drawing/2014/main" id="{71970627-C31B-4062-8EC4-CBD792DC8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437" y="466301"/>
            <a:ext cx="8364996" cy="624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6901-E29F-4E58-AD56-89DB400DA1A8}"/>
              </a:ext>
            </a:extLst>
          </p:cNvPr>
          <p:cNvSpPr>
            <a:spLocks noGrp="1"/>
          </p:cNvSpPr>
          <p:nvPr>
            <p:ph type="title"/>
          </p:nvPr>
        </p:nvSpPr>
        <p:spPr/>
        <p:txBody>
          <a:bodyPr/>
          <a:lstStyle/>
          <a:p>
            <a:r>
              <a:rPr lang="en-US" dirty="0"/>
              <a:t>Standardized project structure</a:t>
            </a:r>
          </a:p>
        </p:txBody>
      </p:sp>
      <p:sp>
        <p:nvSpPr>
          <p:cNvPr id="3" name="Text Placeholder 2">
            <a:extLst>
              <a:ext uri="{FF2B5EF4-FFF2-40B4-BE49-F238E27FC236}">
                <a16:creationId xmlns:a16="http://schemas.microsoft.com/office/drawing/2014/main" id="{58FC72F2-4A9C-4244-9E63-6ABEF38763A9}"/>
              </a:ext>
            </a:extLst>
          </p:cNvPr>
          <p:cNvSpPr>
            <a:spLocks noGrp="1"/>
          </p:cNvSpPr>
          <p:nvPr>
            <p:ph type="body" sz="quarter" idx="10"/>
          </p:nvPr>
        </p:nvSpPr>
        <p:spPr/>
        <p:txBody>
          <a:bodyPr/>
          <a:lstStyle/>
          <a:p>
            <a:endParaRPr lang="en-US"/>
          </a:p>
        </p:txBody>
      </p:sp>
      <p:pic>
        <p:nvPicPr>
          <p:cNvPr id="2050" name="Picture 2">
            <a:extLst>
              <a:ext uri="{FF2B5EF4-FFF2-40B4-BE49-F238E27FC236}">
                <a16:creationId xmlns:a16="http://schemas.microsoft.com/office/drawing/2014/main" id="{6A0F49D8-C98B-42F1-836C-4F0CD3507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7" y="2201862"/>
            <a:ext cx="7718455" cy="320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9843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11289</TotalTime>
  <Words>1702</Words>
  <Application>Microsoft Office PowerPoint</Application>
  <PresentationFormat>Custom</PresentationFormat>
  <Paragraphs>289</Paragraphs>
  <Slides>32</Slides>
  <Notes>14</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Spark and Machine Learning in Azure Synapse</vt:lpstr>
      <vt:lpstr>Agenda</vt:lpstr>
      <vt:lpstr>Team Data Science Process</vt:lpstr>
      <vt:lpstr>PowerPoint Presentation</vt:lpstr>
      <vt:lpstr>Standardized project structure</vt:lpstr>
      <vt:lpstr>Spark in Azure Synapse Analytics</vt:lpstr>
      <vt:lpstr>What is Apache Spark in Azure Synapse Analytics</vt:lpstr>
      <vt:lpstr>Apache Spark Core Concepts </vt:lpstr>
      <vt:lpstr>PowerPoint Presentation</vt:lpstr>
      <vt:lpstr>Synapse Spark Instance Creation</vt:lpstr>
      <vt:lpstr>Creating a Spark pool (1 of 2)</vt:lpstr>
      <vt:lpstr>Creating a Spark pool (2 of 2) - optional</vt:lpstr>
      <vt:lpstr>Spark Pools - Configuring</vt:lpstr>
      <vt:lpstr>Runtime language and library support </vt:lpstr>
      <vt:lpstr>What is Delta Lake?</vt:lpstr>
      <vt:lpstr>Optimize Apache Spark jobs (preview) </vt:lpstr>
      <vt:lpstr>Automatically scale Azure Synapse Analytics Apache Spark pools </vt:lpstr>
      <vt:lpstr>Development: Bring data to a notebook</vt:lpstr>
      <vt:lpstr>Development: Bring data to a notebook</vt:lpstr>
      <vt:lpstr>Development: Visualize data in a notebook </vt:lpstr>
      <vt:lpstr>Machine Learning</vt:lpstr>
      <vt:lpstr>Machine Learning in Azure Synapse Analytics</vt:lpstr>
      <vt:lpstr>PREDICT function in SQL Pool</vt:lpstr>
      <vt:lpstr>Exploratory data analysis </vt:lpstr>
      <vt:lpstr>Using AutoML from Synapse Spark</vt:lpstr>
      <vt:lpstr>Deploying models to SQL Pools</vt:lpstr>
      <vt:lpstr>Train a recommender using Spark MLlib</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292</cp:revision>
  <dcterms:created xsi:type="dcterms:W3CDTF">2016-03-10T00:17:44Z</dcterms:created>
  <dcterms:modified xsi:type="dcterms:W3CDTF">2020-07-22T09:07:00Z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